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Multi-class classification performance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[Book1]Sheet1!$A$2</c:f>
              <c:strCache>
                <c:ptCount val="1"/>
                <c:pt idx="0">
                  <c:v>ResNet50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[Book1]Sheet1!$B$1:$D$1</c:f>
              <c:strCache>
                <c:ptCount val="3"/>
                <c:pt idx="0">
                  <c:v>Accuracy</c:v>
                </c:pt>
                <c:pt idx="1">
                  <c:v>F1-Score</c:v>
                </c:pt>
                <c:pt idx="2">
                  <c:v>AUC</c:v>
                </c:pt>
              </c:strCache>
            </c:strRef>
          </c:cat>
          <c:val>
            <c:numRef>
              <c:f>[Book1]Sheet1!$B$2:$D$2</c:f>
              <c:numCache>
                <c:formatCode>General</c:formatCode>
                <c:ptCount val="3"/>
                <c:pt idx="0">
                  <c:v>0.753</c:v>
                </c:pt>
                <c:pt idx="1">
                  <c:v>0.71</c:v>
                </c:pt>
                <c:pt idx="2">
                  <c:v>0.832</c:v>
                </c:pt>
              </c:numCache>
            </c:numRef>
          </c:val>
        </c:ser>
        <c:ser>
          <c:idx val="1"/>
          <c:order val="1"/>
          <c:tx>
            <c:strRef>
              <c:f>[Book1]Sheet1!$A$3</c:f>
              <c:strCache>
                <c:ptCount val="1"/>
                <c:pt idx="0">
                  <c:v>SimMIM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[Book1]Sheet1!$B$1:$D$1</c:f>
              <c:strCache>
                <c:ptCount val="3"/>
                <c:pt idx="0">
                  <c:v>Accuracy</c:v>
                </c:pt>
                <c:pt idx="1">
                  <c:v>F1-Score</c:v>
                </c:pt>
                <c:pt idx="2">
                  <c:v>AUC</c:v>
                </c:pt>
              </c:strCache>
            </c:strRef>
          </c:cat>
          <c:val>
            <c:numRef>
              <c:f>[Book1]Sheet1!$B$3:$D$3</c:f>
              <c:numCache>
                <c:formatCode>General</c:formatCode>
                <c:ptCount val="3"/>
                <c:pt idx="0">
                  <c:v>0.742</c:v>
                </c:pt>
                <c:pt idx="1">
                  <c:v>0.701</c:v>
                </c:pt>
                <c:pt idx="2">
                  <c:v>0.841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8813599"/>
        <c:axId val="145755291"/>
      </c:barChart>
      <c:catAx>
        <c:axId val="408813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5755291"/>
        <c:crosses val="autoZero"/>
        <c:auto val="1"/>
        <c:lblAlgn val="ctr"/>
        <c:lblOffset val="100"/>
        <c:noMultiLvlLbl val="0"/>
      </c:catAx>
      <c:valAx>
        <c:axId val="1457552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8813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Binary classification performance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[Book1]Sheet1!$A$7</c:f>
              <c:strCache>
                <c:ptCount val="1"/>
                <c:pt idx="0">
                  <c:v>ResNet50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[Book1]Sheet1!$B$6:$D$6</c:f>
              <c:strCache>
                <c:ptCount val="3"/>
                <c:pt idx="0">
                  <c:v>Accuracy</c:v>
                </c:pt>
                <c:pt idx="1">
                  <c:v>F1-Score</c:v>
                </c:pt>
                <c:pt idx="2">
                  <c:v>AUC</c:v>
                </c:pt>
              </c:strCache>
            </c:strRef>
          </c:cat>
          <c:val>
            <c:numRef>
              <c:f>[Book1]Sheet1!$B$7:$D$7</c:f>
              <c:numCache>
                <c:formatCode>General</c:formatCode>
                <c:ptCount val="3"/>
                <c:pt idx="0">
                  <c:v>0.836</c:v>
                </c:pt>
                <c:pt idx="1">
                  <c:v>0.807</c:v>
                </c:pt>
                <c:pt idx="2">
                  <c:v>0.896</c:v>
                </c:pt>
              </c:numCache>
            </c:numRef>
          </c:val>
        </c:ser>
        <c:ser>
          <c:idx val="1"/>
          <c:order val="1"/>
          <c:tx>
            <c:strRef>
              <c:f>[Book1]Sheet1!$A$8</c:f>
              <c:strCache>
                <c:ptCount val="1"/>
                <c:pt idx="0">
                  <c:v>SimMIM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[Book1]Sheet1!$B$6:$D$6</c:f>
              <c:strCache>
                <c:ptCount val="3"/>
                <c:pt idx="0">
                  <c:v>Accuracy</c:v>
                </c:pt>
                <c:pt idx="1">
                  <c:v>F1-Score</c:v>
                </c:pt>
                <c:pt idx="2">
                  <c:v>AUC</c:v>
                </c:pt>
              </c:strCache>
            </c:strRef>
          </c:cat>
          <c:val>
            <c:numRef>
              <c:f>[Book1]Sheet1!$B$8:$D$8</c:f>
              <c:numCache>
                <c:formatCode>General</c:formatCode>
                <c:ptCount val="3"/>
                <c:pt idx="0">
                  <c:v>0.857</c:v>
                </c:pt>
                <c:pt idx="1">
                  <c:v>0.831</c:v>
                </c:pt>
                <c:pt idx="2">
                  <c:v>0.912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56082"/>
        <c:axId val="853442126"/>
      </c:barChart>
      <c:catAx>
        <c:axId val="1815608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53442126"/>
        <c:crosses val="autoZero"/>
        <c:auto val="1"/>
        <c:lblAlgn val="ctr"/>
        <c:lblOffset val="100"/>
        <c:noMultiLvlLbl val="0"/>
      </c:catAx>
      <c:valAx>
        <c:axId val="85344212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5608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796290" y="201295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Empy node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71290" y="15367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079115" y="129921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23900" y="1299210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1-edge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79115" y="195326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6" idx="4"/>
            <a:endCxn id="8" idx="0"/>
          </p:cNvCxnSpPr>
          <p:nvPr/>
        </p:nvCxnSpPr>
        <p:spPr>
          <a:xfrm>
            <a:off x="3287395" y="1715135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3287395" y="164973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67480" y="131699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67480" y="19710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11" idx="4"/>
            <a:endCxn id="12" idx="0"/>
          </p:cNvCxnSpPr>
          <p:nvPr/>
        </p:nvCxnSpPr>
        <p:spPr>
          <a:xfrm>
            <a:off x="4175760" y="1732915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4175760" y="166751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45685" y="131699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45685" y="19710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Z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4"/>
            <a:endCxn id="16" idx="0"/>
          </p:cNvCxnSpPr>
          <p:nvPr/>
        </p:nvCxnSpPr>
        <p:spPr>
          <a:xfrm>
            <a:off x="5053965" y="1732915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5053965" y="166751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796290" y="2773045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2-edge</a:t>
            </a: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63190" y="29489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663190" y="360299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20" idx="4"/>
            <a:endCxn id="21" idx="0"/>
          </p:cNvCxnSpPr>
          <p:nvPr/>
        </p:nvCxnSpPr>
        <p:spPr>
          <a:xfrm>
            <a:off x="2871470" y="3364865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2871470" y="329946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63825" y="427672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1" idx="4"/>
            <a:endCxn id="24" idx="0"/>
          </p:cNvCxnSpPr>
          <p:nvPr/>
        </p:nvCxnSpPr>
        <p:spPr>
          <a:xfrm>
            <a:off x="2871470" y="4018915"/>
            <a:ext cx="635" cy="2578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2872105" y="396367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64560" y="29489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464560" y="360299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7" idx="4"/>
            <a:endCxn id="28" idx="0"/>
          </p:cNvCxnSpPr>
          <p:nvPr/>
        </p:nvCxnSpPr>
        <p:spPr>
          <a:xfrm>
            <a:off x="3672840" y="3364865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9"/>
          <p:cNvSpPr txBox="1"/>
          <p:nvPr/>
        </p:nvSpPr>
        <p:spPr>
          <a:xfrm>
            <a:off x="3672840" y="329946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65195" y="427672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Z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>
            <a:stCxn id="28" idx="4"/>
            <a:endCxn id="31" idx="0"/>
          </p:cNvCxnSpPr>
          <p:nvPr/>
        </p:nvCxnSpPr>
        <p:spPr>
          <a:xfrm>
            <a:off x="3672840" y="4018915"/>
            <a:ext cx="635" cy="2578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>
            <a:off x="3673475" y="396367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796290" y="5195570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3-edge</a:t>
            </a: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465195" y="506666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465195" y="572071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35" idx="4"/>
            <a:endCxn id="36" idx="0"/>
          </p:cNvCxnSpPr>
          <p:nvPr/>
        </p:nvCxnSpPr>
        <p:spPr>
          <a:xfrm>
            <a:off x="3673475" y="5482590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3673475" y="5417185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465830" y="639445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Z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6" idx="4"/>
            <a:endCxn id="39" idx="0"/>
          </p:cNvCxnSpPr>
          <p:nvPr/>
        </p:nvCxnSpPr>
        <p:spPr>
          <a:xfrm>
            <a:off x="3673475" y="6136640"/>
            <a:ext cx="635" cy="2578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Box 40"/>
          <p:cNvSpPr txBox="1"/>
          <p:nvPr/>
        </p:nvSpPr>
        <p:spPr>
          <a:xfrm>
            <a:off x="3674110" y="6081395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145915" y="61366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4060190" y="5713095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</a:t>
            </a:r>
            <a:endParaRPr lang="en-US"/>
          </a:p>
        </p:txBody>
      </p:sp>
      <p:cxnSp>
        <p:nvCxnSpPr>
          <p:cNvPr id="44" name="Straight Connector 43"/>
          <p:cNvCxnSpPr>
            <a:stCxn id="36" idx="6"/>
            <a:endCxn id="42" idx="1"/>
          </p:cNvCxnSpPr>
          <p:nvPr/>
        </p:nvCxnSpPr>
        <p:spPr>
          <a:xfrm>
            <a:off x="3881120" y="5928995"/>
            <a:ext cx="325755" cy="2686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436620" y="666750"/>
            <a:ext cx="461645" cy="4959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171950" y="701040"/>
            <a:ext cx="0" cy="4279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479925" y="666750"/>
            <a:ext cx="375920" cy="4451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069590" y="2447925"/>
            <a:ext cx="187960" cy="3251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378200" y="2455545"/>
            <a:ext cx="204470" cy="3175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658870" y="4766945"/>
            <a:ext cx="13970" cy="2667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265" y="520700"/>
            <a:ext cx="7442835" cy="581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image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2640" y="1226185"/>
            <a:ext cx="1800000" cy="1800000"/>
          </a:xfrm>
          <a:prstGeom prst="rect">
            <a:avLst/>
          </a:prstGeom>
        </p:spPr>
      </p:pic>
      <p:pic>
        <p:nvPicPr>
          <p:cNvPr id="6" name="Picture 5" descr="image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865" y="1226185"/>
            <a:ext cx="1800000" cy="1800000"/>
          </a:xfrm>
          <a:prstGeom prst="rect">
            <a:avLst/>
          </a:prstGeom>
        </p:spPr>
      </p:pic>
      <p:pic>
        <p:nvPicPr>
          <p:cNvPr id="7" name="Picture 6" descr="image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90" y="1226185"/>
            <a:ext cx="1800000" cy="1800000"/>
          </a:xfrm>
          <a:prstGeom prst="rect">
            <a:avLst/>
          </a:prstGeom>
        </p:spPr>
      </p:pic>
      <p:pic>
        <p:nvPicPr>
          <p:cNvPr id="8" name="Picture 7" descr="image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40" y="3026410"/>
            <a:ext cx="1800000" cy="1800000"/>
          </a:xfrm>
          <a:prstGeom prst="rect">
            <a:avLst/>
          </a:prstGeom>
        </p:spPr>
      </p:pic>
      <p:pic>
        <p:nvPicPr>
          <p:cNvPr id="9" name="Picture 8" descr="image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865" y="3026410"/>
            <a:ext cx="1800000" cy="1800000"/>
          </a:xfrm>
          <a:prstGeom prst="rect">
            <a:avLst/>
          </a:prstGeom>
        </p:spPr>
      </p:pic>
      <p:pic>
        <p:nvPicPr>
          <p:cNvPr id="10" name="Picture 9" descr="image (8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3090" y="3026410"/>
            <a:ext cx="1800000" cy="1800000"/>
          </a:xfrm>
          <a:prstGeom prst="rect">
            <a:avLst/>
          </a:prstGeom>
        </p:spPr>
      </p:pic>
      <p:pic>
        <p:nvPicPr>
          <p:cNvPr id="11" name="Picture 10" descr="image (9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640" y="4826635"/>
            <a:ext cx="1800000" cy="1800000"/>
          </a:xfrm>
          <a:prstGeom prst="rect">
            <a:avLst/>
          </a:prstGeom>
        </p:spPr>
      </p:pic>
      <p:pic>
        <p:nvPicPr>
          <p:cNvPr id="12" name="Picture 11" descr="image (10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3090" y="4826635"/>
            <a:ext cx="1800000" cy="1800000"/>
          </a:xfrm>
          <a:prstGeom prst="rect">
            <a:avLst/>
          </a:prstGeom>
        </p:spPr>
      </p:pic>
      <p:pic>
        <p:nvPicPr>
          <p:cNvPr id="13" name="Picture 12" descr="image 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2865" y="4826635"/>
            <a:ext cx="1800000" cy="1800000"/>
          </a:xfrm>
          <a:prstGeom prst="rect">
            <a:avLst/>
          </a:prstGeom>
        </p:spPr>
      </p:pic>
      <p:sp>
        <p:nvSpPr>
          <p:cNvPr id="40" name="Text Box 39"/>
          <p:cNvSpPr txBox="1"/>
          <p:nvPr/>
        </p:nvSpPr>
        <p:spPr>
          <a:xfrm>
            <a:off x="2072640" y="727075"/>
            <a:ext cx="1800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Raw</a:t>
            </a:r>
            <a:endParaRPr lang="en-US" sz="2000"/>
          </a:p>
        </p:txBody>
      </p:sp>
      <p:sp>
        <p:nvSpPr>
          <p:cNvPr id="14" name="Text Box 13"/>
          <p:cNvSpPr txBox="1"/>
          <p:nvPr/>
        </p:nvSpPr>
        <p:spPr>
          <a:xfrm>
            <a:off x="3872865" y="726440"/>
            <a:ext cx="1800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Grad-CAM</a:t>
            </a:r>
            <a:endParaRPr lang="en-US" sz="2000"/>
          </a:p>
        </p:txBody>
      </p:sp>
      <p:sp>
        <p:nvSpPr>
          <p:cNvPr id="15" name="Text Box 14"/>
          <p:cNvSpPr txBox="1"/>
          <p:nvPr/>
        </p:nvSpPr>
        <p:spPr>
          <a:xfrm>
            <a:off x="5673090" y="572770"/>
            <a:ext cx="1800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Multi-head Attention</a:t>
            </a:r>
            <a:endParaRPr 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796290" y="201295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Empy node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465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10175" y="77025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855845" y="201295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1-edge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10175" y="142430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6" idx="4"/>
            <a:endCxn id="8" idx="0"/>
          </p:cNvCxnSpPr>
          <p:nvPr/>
        </p:nvCxnSpPr>
        <p:spPr>
          <a:xfrm>
            <a:off x="5418455" y="1186180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5418455" y="1120775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10810" y="201803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10810" y="26720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11" idx="4"/>
            <a:endCxn id="12" idx="0"/>
          </p:cNvCxnSpPr>
          <p:nvPr/>
        </p:nvCxnSpPr>
        <p:spPr>
          <a:xfrm>
            <a:off x="5419090" y="2433955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5419090" y="236855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210175" y="332867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210175" y="398272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Z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4"/>
            <a:endCxn id="16" idx="0"/>
          </p:cNvCxnSpPr>
          <p:nvPr/>
        </p:nvCxnSpPr>
        <p:spPr>
          <a:xfrm>
            <a:off x="5418455" y="3744595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5418455" y="367919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7105650" y="201295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2-edge</a:t>
            </a: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87945" y="77025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687945" y="142430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20" idx="4"/>
            <a:endCxn id="21" idx="0"/>
          </p:cNvCxnSpPr>
          <p:nvPr/>
        </p:nvCxnSpPr>
        <p:spPr>
          <a:xfrm>
            <a:off x="7896225" y="1186180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7896225" y="1120775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88580" y="20980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1" idx="4"/>
            <a:endCxn id="24" idx="0"/>
          </p:cNvCxnSpPr>
          <p:nvPr/>
        </p:nvCxnSpPr>
        <p:spPr>
          <a:xfrm>
            <a:off x="7896225" y="1840230"/>
            <a:ext cx="635" cy="2578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7896860" y="1784985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688580" y="274764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88580" y="340169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7" idx="4"/>
            <a:endCxn id="28" idx="0"/>
          </p:cNvCxnSpPr>
          <p:nvPr/>
        </p:nvCxnSpPr>
        <p:spPr>
          <a:xfrm>
            <a:off x="7896860" y="3163570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9"/>
          <p:cNvSpPr txBox="1"/>
          <p:nvPr/>
        </p:nvSpPr>
        <p:spPr>
          <a:xfrm>
            <a:off x="7896860" y="3098165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689215" y="407543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Z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>
            <a:stCxn id="28" idx="4"/>
            <a:endCxn id="31" idx="0"/>
          </p:cNvCxnSpPr>
          <p:nvPr/>
        </p:nvCxnSpPr>
        <p:spPr>
          <a:xfrm>
            <a:off x="7896860" y="3817620"/>
            <a:ext cx="635" cy="2578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>
            <a:off x="7897495" y="3762375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9448800" y="201295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3-edge</a:t>
            </a: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932670" y="71501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9932670" y="136906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35" idx="4"/>
            <a:endCxn id="36" idx="0"/>
          </p:cNvCxnSpPr>
          <p:nvPr/>
        </p:nvCxnSpPr>
        <p:spPr>
          <a:xfrm>
            <a:off x="10140950" y="1130935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10140950" y="106553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9933305" y="204279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Z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6" idx="4"/>
            <a:endCxn id="39" idx="0"/>
          </p:cNvCxnSpPr>
          <p:nvPr/>
        </p:nvCxnSpPr>
        <p:spPr>
          <a:xfrm>
            <a:off x="10140950" y="1784985"/>
            <a:ext cx="635" cy="2578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Box 40"/>
          <p:cNvSpPr txBox="1"/>
          <p:nvPr/>
        </p:nvSpPr>
        <p:spPr>
          <a:xfrm>
            <a:off x="10141585" y="172974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0613390" y="178498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10527665" y="1361440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</a:t>
            </a:r>
            <a:endParaRPr lang="en-US"/>
          </a:p>
        </p:txBody>
      </p:sp>
      <p:cxnSp>
        <p:nvCxnSpPr>
          <p:cNvPr id="44" name="Straight Connector 43"/>
          <p:cNvCxnSpPr>
            <a:stCxn id="36" idx="6"/>
            <a:endCxn id="42" idx="1"/>
          </p:cNvCxnSpPr>
          <p:nvPr/>
        </p:nvCxnSpPr>
        <p:spPr>
          <a:xfrm>
            <a:off x="10348595" y="1577340"/>
            <a:ext cx="325755" cy="2686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774825" y="2108200"/>
            <a:ext cx="946785" cy="7461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1845945" y="3232785"/>
            <a:ext cx="875665" cy="12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5945" y="3602355"/>
            <a:ext cx="1005840" cy="81407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814695" y="1515110"/>
            <a:ext cx="1535430" cy="18122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814695" y="3850640"/>
            <a:ext cx="1701165" cy="14179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2591435" y="201295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0-edge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020695" y="160210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020695" y="306895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3020695" y="453263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Z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7689215" y="494855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7689215" y="560260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Z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5" idx="4"/>
            <a:endCxn id="56" idx="0"/>
          </p:cNvCxnSpPr>
          <p:nvPr/>
        </p:nvCxnSpPr>
        <p:spPr>
          <a:xfrm>
            <a:off x="7897495" y="5364480"/>
            <a:ext cx="0" cy="23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57"/>
          <p:cNvSpPr txBox="1"/>
          <p:nvPr/>
        </p:nvSpPr>
        <p:spPr>
          <a:xfrm>
            <a:off x="7897495" y="5299075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283575" y="529907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 Box 59"/>
          <p:cNvSpPr txBox="1"/>
          <p:nvPr/>
        </p:nvSpPr>
        <p:spPr>
          <a:xfrm>
            <a:off x="8207375" y="4915535"/>
            <a:ext cx="38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</a:t>
            </a:r>
            <a:endParaRPr lang="en-US"/>
          </a:p>
        </p:txBody>
      </p:sp>
      <p:cxnSp>
        <p:nvCxnSpPr>
          <p:cNvPr id="61" name="Straight Connector 60"/>
          <p:cNvCxnSpPr>
            <a:stCxn id="55" idx="6"/>
            <a:endCxn id="59" idx="1"/>
          </p:cNvCxnSpPr>
          <p:nvPr/>
        </p:nvCxnSpPr>
        <p:spPr>
          <a:xfrm>
            <a:off x="8105140" y="5156835"/>
            <a:ext cx="239395" cy="20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724275" y="1243965"/>
            <a:ext cx="1187450" cy="4857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724275" y="1919605"/>
            <a:ext cx="1317625" cy="5321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658870" y="2153285"/>
            <a:ext cx="1383030" cy="155321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814060" y="1243965"/>
            <a:ext cx="1796415" cy="241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345170" y="1268095"/>
            <a:ext cx="1348740" cy="355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665" y="1972945"/>
            <a:ext cx="3686175" cy="291211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736215" y="2750185"/>
            <a:ext cx="2069465" cy="13576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08505" y="2261235"/>
            <a:ext cx="2069465" cy="13576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469515" y="2449195"/>
            <a:ext cx="2069465" cy="135763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439670" y="2421255"/>
            <a:ext cx="2160905" cy="1429385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85" y="1821180"/>
            <a:ext cx="3668395" cy="30638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866255" y="2664460"/>
            <a:ext cx="2032000" cy="13544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65215" y="2252345"/>
            <a:ext cx="1999615" cy="12852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42710" y="2467610"/>
            <a:ext cx="2069465" cy="135763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19240" y="2550795"/>
            <a:ext cx="2173605" cy="146812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rcRect r="50050"/>
          <a:stretch>
            <a:fillRect/>
          </a:stretch>
        </p:blipFill>
        <p:spPr>
          <a:xfrm>
            <a:off x="1817370" y="1341120"/>
            <a:ext cx="1582420" cy="1583690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49961"/>
          <a:stretch>
            <a:fillRect/>
          </a:stretch>
        </p:blipFill>
        <p:spPr>
          <a:xfrm>
            <a:off x="3519805" y="1341120"/>
            <a:ext cx="1585238" cy="158400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rcRect r="50488"/>
          <a:stretch>
            <a:fillRect/>
          </a:stretch>
        </p:blipFill>
        <p:spPr>
          <a:xfrm>
            <a:off x="1816100" y="3081020"/>
            <a:ext cx="1584000" cy="158400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rcRect r="50488"/>
          <a:stretch>
            <a:fillRect/>
          </a:stretch>
        </p:blipFill>
        <p:spPr>
          <a:xfrm>
            <a:off x="3519805" y="3081020"/>
            <a:ext cx="1584000" cy="158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Oval 4"/>
          <p:cNvSpPr/>
          <p:nvPr/>
        </p:nvSpPr>
        <p:spPr>
          <a:xfrm>
            <a:off x="1405255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01752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1752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7520" y="474154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444490" y="8280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44449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444490" y="275590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444490" y="346646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444490" y="460502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44490" y="515747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44490" y="578993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444490" y="632523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66140" y="142748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Layer-2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581275" y="83566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Layer-1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5008245" y="32258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Layer-0</a:t>
            </a:r>
            <a:endParaRPr lang="en-US"/>
          </a:p>
        </p:txBody>
      </p:sp>
      <p:cxnSp>
        <p:nvCxnSpPr>
          <p:cNvPr id="62" name="Straight Arrow Connector 61"/>
          <p:cNvCxnSpPr>
            <a:stCxn id="8" idx="2"/>
            <a:endCxn id="4" idx="6"/>
          </p:cNvCxnSpPr>
          <p:nvPr/>
        </p:nvCxnSpPr>
        <p:spPr>
          <a:xfrm flipH="1">
            <a:off x="3433445" y="1036320"/>
            <a:ext cx="2011045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4" idx="6"/>
          </p:cNvCxnSpPr>
          <p:nvPr/>
        </p:nvCxnSpPr>
        <p:spPr>
          <a:xfrm flipH="1">
            <a:off x="3433445" y="1635760"/>
            <a:ext cx="201104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433445" y="2964180"/>
            <a:ext cx="2011045" cy="294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6" idx="6"/>
          </p:cNvCxnSpPr>
          <p:nvPr/>
        </p:nvCxnSpPr>
        <p:spPr>
          <a:xfrm flipH="1" flipV="1">
            <a:off x="3433445" y="3258820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7" idx="6"/>
          </p:cNvCxnSpPr>
          <p:nvPr/>
        </p:nvCxnSpPr>
        <p:spPr>
          <a:xfrm flipH="1">
            <a:off x="3433445" y="4813300"/>
            <a:ext cx="2011045" cy="1365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2"/>
            <a:endCxn id="7" idx="6"/>
          </p:cNvCxnSpPr>
          <p:nvPr/>
        </p:nvCxnSpPr>
        <p:spPr>
          <a:xfrm flipH="1" flipV="1">
            <a:off x="3433445" y="4949825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2"/>
            <a:endCxn id="7" idx="6"/>
          </p:cNvCxnSpPr>
          <p:nvPr/>
        </p:nvCxnSpPr>
        <p:spPr>
          <a:xfrm flipH="1" flipV="1">
            <a:off x="3433445" y="4949825"/>
            <a:ext cx="2011045" cy="10483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2"/>
            <a:endCxn id="7" idx="6"/>
          </p:cNvCxnSpPr>
          <p:nvPr/>
        </p:nvCxnSpPr>
        <p:spPr>
          <a:xfrm flipH="1" flipV="1">
            <a:off x="3433445" y="4949825"/>
            <a:ext cx="2011045" cy="15836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5" idx="7"/>
          </p:cNvCxnSpPr>
          <p:nvPr/>
        </p:nvCxnSpPr>
        <p:spPr>
          <a:xfrm flipH="1">
            <a:off x="1760220" y="1635760"/>
            <a:ext cx="1257300" cy="14757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  <a:endCxn id="5" idx="6"/>
          </p:cNvCxnSpPr>
          <p:nvPr/>
        </p:nvCxnSpPr>
        <p:spPr>
          <a:xfrm flipH="1">
            <a:off x="1821180" y="3258820"/>
            <a:ext cx="11963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2"/>
            <a:endCxn id="5" idx="5"/>
          </p:cNvCxnSpPr>
          <p:nvPr/>
        </p:nvCxnSpPr>
        <p:spPr>
          <a:xfrm flipH="1" flipV="1">
            <a:off x="1760220" y="3405505"/>
            <a:ext cx="1257300" cy="1544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405255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01752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301752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017520" y="474154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444490" y="8280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44449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444490" y="275590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444490" y="346646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444490" y="460502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444490" y="515747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444490" y="578993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5444490" y="632523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5008245" y="32258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Layer-0</a:t>
            </a:r>
            <a:endParaRPr lang="en-US"/>
          </a:p>
        </p:txBody>
      </p:sp>
      <p:cxnSp>
        <p:nvCxnSpPr>
          <p:cNvPr id="40" name="Straight Arrow Connector 39"/>
          <p:cNvCxnSpPr>
            <a:stCxn id="31" idx="2"/>
            <a:endCxn id="3" idx="6"/>
          </p:cNvCxnSpPr>
          <p:nvPr/>
        </p:nvCxnSpPr>
        <p:spPr>
          <a:xfrm flipH="1">
            <a:off x="3433445" y="1036320"/>
            <a:ext cx="2011045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2"/>
            <a:endCxn id="3" idx="6"/>
          </p:cNvCxnSpPr>
          <p:nvPr/>
        </p:nvCxnSpPr>
        <p:spPr>
          <a:xfrm flipH="1">
            <a:off x="3433445" y="1635760"/>
            <a:ext cx="201104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433445" y="2964180"/>
            <a:ext cx="2011045" cy="294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2"/>
            <a:endCxn id="29" idx="6"/>
          </p:cNvCxnSpPr>
          <p:nvPr/>
        </p:nvCxnSpPr>
        <p:spPr>
          <a:xfrm flipH="1" flipV="1">
            <a:off x="3433445" y="3258820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5" idx="2"/>
            <a:endCxn id="30" idx="6"/>
          </p:cNvCxnSpPr>
          <p:nvPr/>
        </p:nvCxnSpPr>
        <p:spPr>
          <a:xfrm flipH="1">
            <a:off x="3433445" y="4813300"/>
            <a:ext cx="2011045" cy="1365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2"/>
            <a:endCxn id="30" idx="6"/>
          </p:cNvCxnSpPr>
          <p:nvPr/>
        </p:nvCxnSpPr>
        <p:spPr>
          <a:xfrm flipH="1" flipV="1">
            <a:off x="3433445" y="4949825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7" idx="2"/>
            <a:endCxn id="30" idx="6"/>
          </p:cNvCxnSpPr>
          <p:nvPr/>
        </p:nvCxnSpPr>
        <p:spPr>
          <a:xfrm flipH="1" flipV="1">
            <a:off x="3433445" y="4949825"/>
            <a:ext cx="2011045" cy="10483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8" idx="2"/>
            <a:endCxn id="30" idx="6"/>
          </p:cNvCxnSpPr>
          <p:nvPr/>
        </p:nvCxnSpPr>
        <p:spPr>
          <a:xfrm flipH="1" flipV="1">
            <a:off x="3433445" y="4949825"/>
            <a:ext cx="2011045" cy="15836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" idx="2"/>
            <a:endCxn id="2" idx="7"/>
          </p:cNvCxnSpPr>
          <p:nvPr/>
        </p:nvCxnSpPr>
        <p:spPr>
          <a:xfrm flipH="1">
            <a:off x="1760220" y="1635760"/>
            <a:ext cx="1257300" cy="14757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9" idx="2"/>
            <a:endCxn id="2" idx="6"/>
          </p:cNvCxnSpPr>
          <p:nvPr/>
        </p:nvCxnSpPr>
        <p:spPr>
          <a:xfrm flipH="1">
            <a:off x="1821180" y="3258820"/>
            <a:ext cx="11963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2"/>
            <a:endCxn id="2" idx="5"/>
          </p:cNvCxnSpPr>
          <p:nvPr/>
        </p:nvCxnSpPr>
        <p:spPr>
          <a:xfrm flipH="1" flipV="1">
            <a:off x="1760220" y="3405505"/>
            <a:ext cx="1257300" cy="1544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405255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01752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301752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017520" y="474154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5444490" y="8280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544449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5444490" y="275590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5444490" y="346646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5444490" y="460502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5444490" y="515747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5444490" y="578993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444490" y="632523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5008245" y="32258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Layer-0</a:t>
            </a:r>
            <a:endParaRPr lang="en-US"/>
          </a:p>
        </p:txBody>
      </p:sp>
      <p:cxnSp>
        <p:nvCxnSpPr>
          <p:cNvPr id="65" name="Straight Arrow Connector 64"/>
          <p:cNvCxnSpPr>
            <a:stCxn id="55" idx="2"/>
            <a:endCxn id="52" idx="6"/>
          </p:cNvCxnSpPr>
          <p:nvPr/>
        </p:nvCxnSpPr>
        <p:spPr>
          <a:xfrm flipH="1">
            <a:off x="3433445" y="1036320"/>
            <a:ext cx="2011045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6" idx="2"/>
            <a:endCxn id="52" idx="6"/>
          </p:cNvCxnSpPr>
          <p:nvPr/>
        </p:nvCxnSpPr>
        <p:spPr>
          <a:xfrm flipH="1">
            <a:off x="3433445" y="1635760"/>
            <a:ext cx="201104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433445" y="2964180"/>
            <a:ext cx="2011045" cy="294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2"/>
            <a:endCxn id="53" idx="6"/>
          </p:cNvCxnSpPr>
          <p:nvPr/>
        </p:nvCxnSpPr>
        <p:spPr>
          <a:xfrm flipH="1" flipV="1">
            <a:off x="3433445" y="3258820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9" idx="2"/>
            <a:endCxn id="54" idx="6"/>
          </p:cNvCxnSpPr>
          <p:nvPr/>
        </p:nvCxnSpPr>
        <p:spPr>
          <a:xfrm flipH="1">
            <a:off x="3433445" y="4813300"/>
            <a:ext cx="2011045" cy="1365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0" idx="2"/>
            <a:endCxn id="54" idx="6"/>
          </p:cNvCxnSpPr>
          <p:nvPr/>
        </p:nvCxnSpPr>
        <p:spPr>
          <a:xfrm flipH="1" flipV="1">
            <a:off x="3433445" y="4949825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2"/>
            <a:endCxn id="54" idx="6"/>
          </p:cNvCxnSpPr>
          <p:nvPr/>
        </p:nvCxnSpPr>
        <p:spPr>
          <a:xfrm flipH="1" flipV="1">
            <a:off x="3433445" y="4949825"/>
            <a:ext cx="2011045" cy="10483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3" idx="2"/>
            <a:endCxn id="54" idx="6"/>
          </p:cNvCxnSpPr>
          <p:nvPr/>
        </p:nvCxnSpPr>
        <p:spPr>
          <a:xfrm flipH="1" flipV="1">
            <a:off x="3433445" y="4949825"/>
            <a:ext cx="2011045" cy="15836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2"/>
            <a:endCxn id="51" idx="7"/>
          </p:cNvCxnSpPr>
          <p:nvPr/>
        </p:nvCxnSpPr>
        <p:spPr>
          <a:xfrm flipH="1">
            <a:off x="1760220" y="1635760"/>
            <a:ext cx="1257300" cy="14757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3" idx="2"/>
            <a:endCxn id="51" idx="6"/>
          </p:cNvCxnSpPr>
          <p:nvPr/>
        </p:nvCxnSpPr>
        <p:spPr>
          <a:xfrm flipH="1">
            <a:off x="1821180" y="3258820"/>
            <a:ext cx="11963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2"/>
            <a:endCxn id="51" idx="5"/>
          </p:cNvCxnSpPr>
          <p:nvPr/>
        </p:nvCxnSpPr>
        <p:spPr>
          <a:xfrm flipH="1" flipV="1">
            <a:off x="1760220" y="3405505"/>
            <a:ext cx="1257300" cy="1544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405255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301752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301752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3017520" y="474154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444490" y="8280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544449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5444490" y="275590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444490" y="346646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5444490" y="460502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444490" y="515747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5444490" y="578993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5444490" y="632523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Text Box 87"/>
          <p:cNvSpPr txBox="1"/>
          <p:nvPr/>
        </p:nvSpPr>
        <p:spPr>
          <a:xfrm>
            <a:off x="5008245" y="32258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Layer-0</a:t>
            </a:r>
            <a:endParaRPr lang="en-US"/>
          </a:p>
        </p:txBody>
      </p:sp>
      <p:cxnSp>
        <p:nvCxnSpPr>
          <p:cNvPr id="89" name="Straight Arrow Connector 88"/>
          <p:cNvCxnSpPr>
            <a:stCxn id="80" idx="2"/>
            <a:endCxn id="77" idx="6"/>
          </p:cNvCxnSpPr>
          <p:nvPr/>
        </p:nvCxnSpPr>
        <p:spPr>
          <a:xfrm flipH="1">
            <a:off x="3433445" y="1036320"/>
            <a:ext cx="2011045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1" idx="2"/>
            <a:endCxn id="77" idx="6"/>
          </p:cNvCxnSpPr>
          <p:nvPr/>
        </p:nvCxnSpPr>
        <p:spPr>
          <a:xfrm flipH="1">
            <a:off x="3433445" y="1635760"/>
            <a:ext cx="201104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433445" y="2964180"/>
            <a:ext cx="2011045" cy="294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3" idx="2"/>
            <a:endCxn id="78" idx="6"/>
          </p:cNvCxnSpPr>
          <p:nvPr/>
        </p:nvCxnSpPr>
        <p:spPr>
          <a:xfrm flipH="1" flipV="1">
            <a:off x="3433445" y="3258820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4" idx="2"/>
            <a:endCxn id="79" idx="6"/>
          </p:cNvCxnSpPr>
          <p:nvPr/>
        </p:nvCxnSpPr>
        <p:spPr>
          <a:xfrm flipH="1">
            <a:off x="3433445" y="4813300"/>
            <a:ext cx="2011045" cy="1365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5" idx="2"/>
            <a:endCxn id="79" idx="6"/>
          </p:cNvCxnSpPr>
          <p:nvPr/>
        </p:nvCxnSpPr>
        <p:spPr>
          <a:xfrm flipH="1" flipV="1">
            <a:off x="3433445" y="4949825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6" idx="2"/>
            <a:endCxn id="79" idx="6"/>
          </p:cNvCxnSpPr>
          <p:nvPr/>
        </p:nvCxnSpPr>
        <p:spPr>
          <a:xfrm flipH="1" flipV="1">
            <a:off x="3433445" y="4949825"/>
            <a:ext cx="2011045" cy="10483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7" idx="2"/>
            <a:endCxn id="79" idx="6"/>
          </p:cNvCxnSpPr>
          <p:nvPr/>
        </p:nvCxnSpPr>
        <p:spPr>
          <a:xfrm flipH="1" flipV="1">
            <a:off x="3433445" y="4949825"/>
            <a:ext cx="2011045" cy="15836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77" idx="2"/>
            <a:endCxn id="76" idx="7"/>
          </p:cNvCxnSpPr>
          <p:nvPr/>
        </p:nvCxnSpPr>
        <p:spPr>
          <a:xfrm flipH="1">
            <a:off x="1760220" y="1635760"/>
            <a:ext cx="1257300" cy="14757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8" idx="2"/>
            <a:endCxn id="76" idx="6"/>
          </p:cNvCxnSpPr>
          <p:nvPr/>
        </p:nvCxnSpPr>
        <p:spPr>
          <a:xfrm flipH="1">
            <a:off x="1821180" y="3258820"/>
            <a:ext cx="11963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9" idx="2"/>
            <a:endCxn id="76" idx="5"/>
          </p:cNvCxnSpPr>
          <p:nvPr/>
        </p:nvCxnSpPr>
        <p:spPr>
          <a:xfrm flipH="1" flipV="1">
            <a:off x="1760220" y="3405505"/>
            <a:ext cx="1257300" cy="1544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1405255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301752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301752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3017520" y="474154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5444490" y="8280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544449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444490" y="275590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5444490" y="346646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5444490" y="460502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444490" y="515747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444490" y="578993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444490" y="632523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Text Box 111"/>
          <p:cNvSpPr txBox="1"/>
          <p:nvPr/>
        </p:nvSpPr>
        <p:spPr>
          <a:xfrm>
            <a:off x="5008245" y="32258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Layer-0</a:t>
            </a:r>
            <a:endParaRPr lang="en-US"/>
          </a:p>
        </p:txBody>
      </p:sp>
      <p:cxnSp>
        <p:nvCxnSpPr>
          <p:cNvPr id="113" name="Straight Arrow Connector 112"/>
          <p:cNvCxnSpPr>
            <a:stCxn id="104" idx="2"/>
            <a:endCxn id="101" idx="6"/>
          </p:cNvCxnSpPr>
          <p:nvPr/>
        </p:nvCxnSpPr>
        <p:spPr>
          <a:xfrm flipH="1">
            <a:off x="3433445" y="1036320"/>
            <a:ext cx="2011045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5" idx="2"/>
            <a:endCxn id="101" idx="6"/>
          </p:cNvCxnSpPr>
          <p:nvPr/>
        </p:nvCxnSpPr>
        <p:spPr>
          <a:xfrm flipH="1">
            <a:off x="3433445" y="1635760"/>
            <a:ext cx="201104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>
            <a:off x="3433445" y="2964180"/>
            <a:ext cx="2011045" cy="294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7" idx="2"/>
            <a:endCxn id="102" idx="6"/>
          </p:cNvCxnSpPr>
          <p:nvPr/>
        </p:nvCxnSpPr>
        <p:spPr>
          <a:xfrm flipH="1" flipV="1">
            <a:off x="3433445" y="3258820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08" idx="2"/>
            <a:endCxn id="103" idx="6"/>
          </p:cNvCxnSpPr>
          <p:nvPr/>
        </p:nvCxnSpPr>
        <p:spPr>
          <a:xfrm flipH="1">
            <a:off x="3433445" y="4813300"/>
            <a:ext cx="2011045" cy="1365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9" idx="2"/>
            <a:endCxn id="103" idx="6"/>
          </p:cNvCxnSpPr>
          <p:nvPr/>
        </p:nvCxnSpPr>
        <p:spPr>
          <a:xfrm flipH="1" flipV="1">
            <a:off x="3433445" y="4949825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0" idx="2"/>
            <a:endCxn id="103" idx="6"/>
          </p:cNvCxnSpPr>
          <p:nvPr/>
        </p:nvCxnSpPr>
        <p:spPr>
          <a:xfrm flipH="1" flipV="1">
            <a:off x="3433445" y="4949825"/>
            <a:ext cx="2011045" cy="10483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1" idx="2"/>
            <a:endCxn id="103" idx="6"/>
          </p:cNvCxnSpPr>
          <p:nvPr/>
        </p:nvCxnSpPr>
        <p:spPr>
          <a:xfrm flipH="1" flipV="1">
            <a:off x="3433445" y="4949825"/>
            <a:ext cx="2011045" cy="15836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1" idx="2"/>
            <a:endCxn id="100" idx="7"/>
          </p:cNvCxnSpPr>
          <p:nvPr/>
        </p:nvCxnSpPr>
        <p:spPr>
          <a:xfrm flipH="1">
            <a:off x="1760220" y="1635760"/>
            <a:ext cx="1257300" cy="14757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2" idx="2"/>
            <a:endCxn id="100" idx="6"/>
          </p:cNvCxnSpPr>
          <p:nvPr/>
        </p:nvCxnSpPr>
        <p:spPr>
          <a:xfrm flipH="1">
            <a:off x="1821180" y="3258820"/>
            <a:ext cx="11963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03" idx="2"/>
            <a:endCxn id="100" idx="5"/>
          </p:cNvCxnSpPr>
          <p:nvPr/>
        </p:nvCxnSpPr>
        <p:spPr>
          <a:xfrm flipH="1" flipV="1">
            <a:off x="1760220" y="3405505"/>
            <a:ext cx="1257300" cy="1544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405255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01752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01752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3017520" y="474154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5444490" y="8280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44449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444490" y="275590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444490" y="346646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5444490" y="460502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5444490" y="515747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5444490" y="578993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5444490" y="632523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Text Box 135"/>
          <p:cNvSpPr txBox="1"/>
          <p:nvPr/>
        </p:nvSpPr>
        <p:spPr>
          <a:xfrm>
            <a:off x="5008245" y="32258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Layer-0</a:t>
            </a:r>
            <a:endParaRPr lang="en-US"/>
          </a:p>
        </p:txBody>
      </p:sp>
      <p:cxnSp>
        <p:nvCxnSpPr>
          <p:cNvPr id="137" name="Straight Arrow Connector 136"/>
          <p:cNvCxnSpPr>
            <a:stCxn id="128" idx="2"/>
            <a:endCxn id="125" idx="6"/>
          </p:cNvCxnSpPr>
          <p:nvPr/>
        </p:nvCxnSpPr>
        <p:spPr>
          <a:xfrm flipH="1">
            <a:off x="3433445" y="1036320"/>
            <a:ext cx="2011045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29" idx="2"/>
            <a:endCxn id="125" idx="6"/>
          </p:cNvCxnSpPr>
          <p:nvPr/>
        </p:nvCxnSpPr>
        <p:spPr>
          <a:xfrm flipH="1">
            <a:off x="3433445" y="1635760"/>
            <a:ext cx="201104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>
            <a:off x="3433445" y="2964180"/>
            <a:ext cx="2011045" cy="294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31" idx="2"/>
            <a:endCxn id="126" idx="6"/>
          </p:cNvCxnSpPr>
          <p:nvPr/>
        </p:nvCxnSpPr>
        <p:spPr>
          <a:xfrm flipH="1" flipV="1">
            <a:off x="3433445" y="3258820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32" idx="2"/>
            <a:endCxn id="127" idx="6"/>
          </p:cNvCxnSpPr>
          <p:nvPr/>
        </p:nvCxnSpPr>
        <p:spPr>
          <a:xfrm flipH="1">
            <a:off x="3433445" y="4813300"/>
            <a:ext cx="2011045" cy="1365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3" idx="2"/>
            <a:endCxn id="127" idx="6"/>
          </p:cNvCxnSpPr>
          <p:nvPr/>
        </p:nvCxnSpPr>
        <p:spPr>
          <a:xfrm flipH="1" flipV="1">
            <a:off x="3433445" y="4949825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4" idx="2"/>
            <a:endCxn id="127" idx="6"/>
          </p:cNvCxnSpPr>
          <p:nvPr/>
        </p:nvCxnSpPr>
        <p:spPr>
          <a:xfrm flipH="1" flipV="1">
            <a:off x="3433445" y="4949825"/>
            <a:ext cx="2011045" cy="10483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35" idx="2"/>
            <a:endCxn id="127" idx="6"/>
          </p:cNvCxnSpPr>
          <p:nvPr/>
        </p:nvCxnSpPr>
        <p:spPr>
          <a:xfrm flipH="1" flipV="1">
            <a:off x="3433445" y="4949825"/>
            <a:ext cx="2011045" cy="15836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25" idx="2"/>
            <a:endCxn id="124" idx="7"/>
          </p:cNvCxnSpPr>
          <p:nvPr/>
        </p:nvCxnSpPr>
        <p:spPr>
          <a:xfrm flipH="1">
            <a:off x="1760220" y="1635760"/>
            <a:ext cx="1257300" cy="14757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26" idx="2"/>
            <a:endCxn id="124" idx="6"/>
          </p:cNvCxnSpPr>
          <p:nvPr/>
        </p:nvCxnSpPr>
        <p:spPr>
          <a:xfrm flipH="1">
            <a:off x="1821180" y="3258820"/>
            <a:ext cx="11963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27" idx="2"/>
            <a:endCxn id="124" idx="5"/>
          </p:cNvCxnSpPr>
          <p:nvPr/>
        </p:nvCxnSpPr>
        <p:spPr>
          <a:xfrm flipH="1" flipV="1">
            <a:off x="1760220" y="3405505"/>
            <a:ext cx="1257300" cy="1544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1405255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301752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301752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017520" y="474154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5444490" y="8280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5444490" y="142748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5444490" y="275590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5444490" y="346646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5444490" y="460502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5444490" y="515747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5444490" y="578993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5444490" y="632523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0" name="Text Box 159"/>
          <p:cNvSpPr txBox="1"/>
          <p:nvPr/>
        </p:nvSpPr>
        <p:spPr>
          <a:xfrm>
            <a:off x="5008245" y="32258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Layer-0</a:t>
            </a:r>
            <a:endParaRPr lang="en-US"/>
          </a:p>
        </p:txBody>
      </p:sp>
      <p:cxnSp>
        <p:nvCxnSpPr>
          <p:cNvPr id="161" name="Straight Arrow Connector 160"/>
          <p:cNvCxnSpPr>
            <a:stCxn id="152" idx="2"/>
            <a:endCxn id="149" idx="6"/>
          </p:cNvCxnSpPr>
          <p:nvPr/>
        </p:nvCxnSpPr>
        <p:spPr>
          <a:xfrm flipH="1">
            <a:off x="3433445" y="1036320"/>
            <a:ext cx="2011045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3" idx="2"/>
            <a:endCxn id="149" idx="6"/>
          </p:cNvCxnSpPr>
          <p:nvPr/>
        </p:nvCxnSpPr>
        <p:spPr>
          <a:xfrm flipH="1">
            <a:off x="3433445" y="1635760"/>
            <a:ext cx="201104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>
            <a:off x="3433445" y="2964180"/>
            <a:ext cx="2011045" cy="294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5" idx="2"/>
            <a:endCxn id="150" idx="6"/>
          </p:cNvCxnSpPr>
          <p:nvPr/>
        </p:nvCxnSpPr>
        <p:spPr>
          <a:xfrm flipH="1" flipV="1">
            <a:off x="3433445" y="3258820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56" idx="2"/>
            <a:endCxn id="151" idx="6"/>
          </p:cNvCxnSpPr>
          <p:nvPr/>
        </p:nvCxnSpPr>
        <p:spPr>
          <a:xfrm flipH="1">
            <a:off x="3433445" y="4813300"/>
            <a:ext cx="2011045" cy="1365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57" idx="2"/>
            <a:endCxn id="151" idx="6"/>
          </p:cNvCxnSpPr>
          <p:nvPr/>
        </p:nvCxnSpPr>
        <p:spPr>
          <a:xfrm flipH="1" flipV="1">
            <a:off x="3433445" y="4949825"/>
            <a:ext cx="2011045" cy="4159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58" idx="2"/>
            <a:endCxn id="151" idx="6"/>
          </p:cNvCxnSpPr>
          <p:nvPr/>
        </p:nvCxnSpPr>
        <p:spPr>
          <a:xfrm flipH="1" flipV="1">
            <a:off x="3433445" y="4949825"/>
            <a:ext cx="2011045" cy="10483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9" idx="2"/>
            <a:endCxn id="151" idx="6"/>
          </p:cNvCxnSpPr>
          <p:nvPr/>
        </p:nvCxnSpPr>
        <p:spPr>
          <a:xfrm flipH="1" flipV="1">
            <a:off x="3433445" y="4949825"/>
            <a:ext cx="2011045" cy="15836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49" idx="2"/>
            <a:endCxn id="148" idx="7"/>
          </p:cNvCxnSpPr>
          <p:nvPr/>
        </p:nvCxnSpPr>
        <p:spPr>
          <a:xfrm flipH="1">
            <a:off x="1760220" y="1635760"/>
            <a:ext cx="1257300" cy="14757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0" idx="2"/>
            <a:endCxn id="148" idx="6"/>
          </p:cNvCxnSpPr>
          <p:nvPr/>
        </p:nvCxnSpPr>
        <p:spPr>
          <a:xfrm flipH="1">
            <a:off x="1821180" y="3258820"/>
            <a:ext cx="11963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1" idx="2"/>
            <a:endCxn id="148" idx="5"/>
          </p:cNvCxnSpPr>
          <p:nvPr/>
        </p:nvCxnSpPr>
        <p:spPr>
          <a:xfrm flipH="1" flipV="1">
            <a:off x="1760220" y="3405505"/>
            <a:ext cx="1257300" cy="1544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Box 171"/>
          <p:cNvSpPr txBox="1"/>
          <p:nvPr/>
        </p:nvSpPr>
        <p:spPr>
          <a:xfrm>
            <a:off x="866140" y="142748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Layer-2</a:t>
            </a:r>
            <a:endParaRPr lang="en-US"/>
          </a:p>
        </p:txBody>
      </p:sp>
      <p:sp>
        <p:nvSpPr>
          <p:cNvPr id="173" name="Text Box 172"/>
          <p:cNvSpPr txBox="1"/>
          <p:nvPr/>
        </p:nvSpPr>
        <p:spPr>
          <a:xfrm>
            <a:off x="2581275" y="83566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Layer-1</a:t>
            </a:r>
            <a:endParaRPr lang="en-US"/>
          </a:p>
        </p:txBody>
      </p:sp>
      <p:sp>
        <p:nvSpPr>
          <p:cNvPr id="174" name="Text Box 173"/>
          <p:cNvSpPr txBox="1"/>
          <p:nvPr/>
        </p:nvSpPr>
        <p:spPr>
          <a:xfrm>
            <a:off x="5008245" y="32258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Layer-0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Oval 147"/>
          <p:cNvSpPr/>
          <p:nvPr/>
        </p:nvSpPr>
        <p:spPr>
          <a:xfrm>
            <a:off x="4231005" y="62039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2601595" y="194119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4231005" y="194119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5888355" y="1941195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156718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229997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338582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4231005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529590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5860415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644779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7018020" y="3050540"/>
            <a:ext cx="415925" cy="4159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1" name="Straight Arrow Connector 160"/>
          <p:cNvCxnSpPr>
            <a:stCxn id="152" idx="7"/>
            <a:endCxn id="149" idx="4"/>
          </p:cNvCxnSpPr>
          <p:nvPr/>
        </p:nvCxnSpPr>
        <p:spPr>
          <a:xfrm flipV="1">
            <a:off x="1922145" y="2357120"/>
            <a:ext cx="887730" cy="7543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2542540" y="2367915"/>
            <a:ext cx="227965" cy="6845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4" idx="7"/>
          </p:cNvCxnSpPr>
          <p:nvPr/>
        </p:nvCxnSpPr>
        <p:spPr>
          <a:xfrm flipV="1">
            <a:off x="3740785" y="2367915"/>
            <a:ext cx="718185" cy="7435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5" idx="0"/>
            <a:endCxn id="150" idx="4"/>
          </p:cNvCxnSpPr>
          <p:nvPr/>
        </p:nvCxnSpPr>
        <p:spPr>
          <a:xfrm flipV="1">
            <a:off x="4439285" y="2357120"/>
            <a:ext cx="0" cy="6934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56" idx="7"/>
          </p:cNvCxnSpPr>
          <p:nvPr/>
        </p:nvCxnSpPr>
        <p:spPr>
          <a:xfrm flipV="1">
            <a:off x="5650865" y="2333625"/>
            <a:ext cx="461645" cy="7778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57" idx="0"/>
            <a:endCxn id="151" idx="4"/>
          </p:cNvCxnSpPr>
          <p:nvPr/>
        </p:nvCxnSpPr>
        <p:spPr>
          <a:xfrm flipV="1">
            <a:off x="6068695" y="2357120"/>
            <a:ext cx="27940" cy="6934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58" idx="0"/>
            <a:endCxn id="151" idx="4"/>
          </p:cNvCxnSpPr>
          <p:nvPr/>
        </p:nvCxnSpPr>
        <p:spPr>
          <a:xfrm flipH="1" flipV="1">
            <a:off x="6096635" y="2357120"/>
            <a:ext cx="559435" cy="6934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9" idx="1"/>
          </p:cNvCxnSpPr>
          <p:nvPr/>
        </p:nvCxnSpPr>
        <p:spPr>
          <a:xfrm flipH="1" flipV="1">
            <a:off x="6101080" y="2333625"/>
            <a:ext cx="977900" cy="7778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49" idx="7"/>
            <a:endCxn id="148" idx="4"/>
          </p:cNvCxnSpPr>
          <p:nvPr/>
        </p:nvCxnSpPr>
        <p:spPr>
          <a:xfrm flipV="1">
            <a:off x="2956560" y="1036320"/>
            <a:ext cx="1482725" cy="9658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0" idx="0"/>
            <a:endCxn id="148" idx="4"/>
          </p:cNvCxnSpPr>
          <p:nvPr/>
        </p:nvCxnSpPr>
        <p:spPr>
          <a:xfrm flipV="1">
            <a:off x="4439285" y="1036320"/>
            <a:ext cx="0" cy="9048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H="1" flipV="1">
            <a:off x="4436110" y="1056640"/>
            <a:ext cx="1550670" cy="9575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Box 171"/>
          <p:cNvSpPr txBox="1"/>
          <p:nvPr/>
        </p:nvSpPr>
        <p:spPr>
          <a:xfrm>
            <a:off x="147320" y="302958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Layer-2</a:t>
            </a:r>
            <a:endParaRPr lang="en-US"/>
          </a:p>
        </p:txBody>
      </p:sp>
      <p:sp>
        <p:nvSpPr>
          <p:cNvPr id="173" name="Text Box 172"/>
          <p:cNvSpPr txBox="1"/>
          <p:nvPr/>
        </p:nvSpPr>
        <p:spPr>
          <a:xfrm>
            <a:off x="1011555" y="179578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Layer-1</a:t>
            </a:r>
            <a:endParaRPr lang="en-US"/>
          </a:p>
        </p:txBody>
      </p:sp>
      <p:sp>
        <p:nvSpPr>
          <p:cNvPr id="174" name="Text Box 173"/>
          <p:cNvSpPr txBox="1"/>
          <p:nvPr/>
        </p:nvSpPr>
        <p:spPr>
          <a:xfrm>
            <a:off x="2809875" y="46736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Layer-0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raw32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932815"/>
            <a:ext cx="1440000" cy="1440000"/>
          </a:xfrm>
          <a:prstGeom prst="rect">
            <a:avLst/>
          </a:prstGeom>
        </p:spPr>
      </p:pic>
      <p:pic>
        <p:nvPicPr>
          <p:cNvPr id="8" name="Picture 7" descr="masked64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30" y="932815"/>
            <a:ext cx="1439545" cy="1440000"/>
          </a:xfrm>
          <a:prstGeom prst="rect">
            <a:avLst/>
          </a:prstGeom>
        </p:spPr>
      </p:pic>
      <p:pic>
        <p:nvPicPr>
          <p:cNvPr id="11" name="Picture 10" descr="masked32_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55" y="932815"/>
            <a:ext cx="1439545" cy="1440000"/>
          </a:xfrm>
          <a:prstGeom prst="rect">
            <a:avLst/>
          </a:prstGeom>
        </p:spPr>
      </p:pic>
      <p:pic>
        <p:nvPicPr>
          <p:cNvPr id="13" name="Picture 12" descr="raw64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55" y="2502535"/>
            <a:ext cx="1439545" cy="1440000"/>
          </a:xfrm>
          <a:prstGeom prst="rect">
            <a:avLst/>
          </a:prstGeom>
        </p:spPr>
      </p:pic>
      <p:pic>
        <p:nvPicPr>
          <p:cNvPr id="17" name="Picture 16" descr="masked64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855" y="2502535"/>
            <a:ext cx="1439545" cy="1440000"/>
          </a:xfrm>
          <a:prstGeom prst="rect">
            <a:avLst/>
          </a:prstGeom>
        </p:spPr>
      </p:pic>
      <p:pic>
        <p:nvPicPr>
          <p:cNvPr id="23" name="Picture 22" descr="masked64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930" y="2502535"/>
            <a:ext cx="1439545" cy="1440000"/>
          </a:xfrm>
          <a:prstGeom prst="rect">
            <a:avLst/>
          </a:prstGeom>
        </p:spPr>
      </p:pic>
      <p:pic>
        <p:nvPicPr>
          <p:cNvPr id="24" name="Picture 23" descr="masked32_0.75_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705" y="932815"/>
            <a:ext cx="1439545" cy="1440000"/>
          </a:xfrm>
          <a:prstGeom prst="rect">
            <a:avLst/>
          </a:prstGeom>
        </p:spPr>
      </p:pic>
      <p:pic>
        <p:nvPicPr>
          <p:cNvPr id="29" name="Picture 28" descr="masked64_0.75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780" y="932815"/>
            <a:ext cx="1439545" cy="1440000"/>
          </a:xfrm>
          <a:prstGeom prst="rect">
            <a:avLst/>
          </a:prstGeom>
        </p:spPr>
      </p:pic>
      <p:pic>
        <p:nvPicPr>
          <p:cNvPr id="30" name="Picture 29" descr="masked64_0.75_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1780" y="2502535"/>
            <a:ext cx="1439545" cy="1440000"/>
          </a:xfrm>
          <a:prstGeom prst="rect">
            <a:avLst/>
          </a:prstGeom>
        </p:spPr>
      </p:pic>
      <p:pic>
        <p:nvPicPr>
          <p:cNvPr id="31" name="Picture 30" descr="masked32_0.75_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0705" y="2502535"/>
            <a:ext cx="1439545" cy="1440000"/>
          </a:xfrm>
          <a:prstGeom prst="rect">
            <a:avLst/>
          </a:prstGeom>
        </p:spPr>
      </p:pic>
      <p:pic>
        <p:nvPicPr>
          <p:cNvPr id="36" name="Picture 35" descr="masked64_0.25_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6080" y="2502535"/>
            <a:ext cx="1439545" cy="1440000"/>
          </a:xfrm>
          <a:prstGeom prst="rect">
            <a:avLst/>
          </a:prstGeom>
        </p:spPr>
      </p:pic>
      <p:pic>
        <p:nvPicPr>
          <p:cNvPr id="37" name="Picture 36" descr="masked64_0.25_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6080" y="932815"/>
            <a:ext cx="1439545" cy="1440000"/>
          </a:xfrm>
          <a:prstGeom prst="rect">
            <a:avLst/>
          </a:prstGeom>
        </p:spPr>
      </p:pic>
      <p:pic>
        <p:nvPicPr>
          <p:cNvPr id="38" name="Picture 37" descr="masked32_0.25_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85005" y="2502535"/>
            <a:ext cx="1439545" cy="1440000"/>
          </a:xfrm>
          <a:prstGeom prst="rect">
            <a:avLst/>
          </a:prstGeom>
        </p:spPr>
      </p:pic>
      <p:pic>
        <p:nvPicPr>
          <p:cNvPr id="39" name="Picture 38" descr="masked32_0.25_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5005" y="932815"/>
            <a:ext cx="1439545" cy="1440000"/>
          </a:xfrm>
          <a:prstGeom prst="rect">
            <a:avLst/>
          </a:prstGeom>
        </p:spPr>
      </p:pic>
      <p:sp>
        <p:nvSpPr>
          <p:cNvPr id="40" name="Text Box 39"/>
          <p:cNvSpPr txBox="1"/>
          <p:nvPr/>
        </p:nvSpPr>
        <p:spPr>
          <a:xfrm>
            <a:off x="661670" y="564515"/>
            <a:ext cx="650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Raw</a:t>
            </a:r>
            <a:endParaRPr lang="en-US" sz="1200"/>
          </a:p>
        </p:txBody>
      </p:sp>
      <p:sp>
        <p:nvSpPr>
          <p:cNvPr id="41" name="Text Box 40"/>
          <p:cNvSpPr txBox="1"/>
          <p:nvPr/>
        </p:nvSpPr>
        <p:spPr>
          <a:xfrm>
            <a:off x="1825625" y="472440"/>
            <a:ext cx="1440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Patch size: 32</a:t>
            </a:r>
            <a:endParaRPr lang="en-US" sz="1200"/>
          </a:p>
          <a:p>
            <a:pPr algn="ctr"/>
            <a:r>
              <a:rPr lang="en-US" sz="1200"/>
              <a:t>Mask ratio: 0.25</a:t>
            </a:r>
            <a:endParaRPr lang="en-US" sz="1200"/>
          </a:p>
        </p:txBody>
      </p:sp>
      <p:sp>
        <p:nvSpPr>
          <p:cNvPr id="42" name="Text Box 41"/>
          <p:cNvSpPr txBox="1"/>
          <p:nvPr/>
        </p:nvSpPr>
        <p:spPr>
          <a:xfrm>
            <a:off x="3385185" y="472440"/>
            <a:ext cx="1440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Patch size: 64</a:t>
            </a:r>
            <a:endParaRPr lang="en-US" sz="1200"/>
          </a:p>
          <a:p>
            <a:pPr algn="ctr"/>
            <a:r>
              <a:rPr lang="en-US" sz="1200"/>
              <a:t>Mask ratio: 0.25</a:t>
            </a:r>
            <a:endParaRPr lang="en-US" sz="1200"/>
          </a:p>
        </p:txBody>
      </p:sp>
      <p:sp>
        <p:nvSpPr>
          <p:cNvPr id="43" name="Text Box 42"/>
          <p:cNvSpPr txBox="1"/>
          <p:nvPr/>
        </p:nvSpPr>
        <p:spPr>
          <a:xfrm>
            <a:off x="4944110" y="472440"/>
            <a:ext cx="1440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Patch size: 32</a:t>
            </a:r>
            <a:endParaRPr lang="en-US" sz="1200"/>
          </a:p>
          <a:p>
            <a:pPr algn="ctr"/>
            <a:r>
              <a:rPr lang="en-US" sz="1200"/>
              <a:t>Mask ratio: 0.5</a:t>
            </a:r>
            <a:endParaRPr lang="en-US" sz="1200"/>
          </a:p>
        </p:txBody>
      </p:sp>
      <p:sp>
        <p:nvSpPr>
          <p:cNvPr id="44" name="Text Box 43"/>
          <p:cNvSpPr txBox="1"/>
          <p:nvPr/>
        </p:nvSpPr>
        <p:spPr>
          <a:xfrm>
            <a:off x="6503035" y="472440"/>
            <a:ext cx="1440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Patch size: 64</a:t>
            </a:r>
            <a:endParaRPr lang="en-US" sz="1200"/>
          </a:p>
          <a:p>
            <a:pPr algn="ctr"/>
            <a:r>
              <a:rPr lang="en-US" sz="1200"/>
              <a:t>Mask ratio: 0.5</a:t>
            </a:r>
            <a:endParaRPr lang="en-US" sz="1200"/>
          </a:p>
        </p:txBody>
      </p:sp>
      <p:sp>
        <p:nvSpPr>
          <p:cNvPr id="45" name="Text Box 44"/>
          <p:cNvSpPr txBox="1"/>
          <p:nvPr/>
        </p:nvSpPr>
        <p:spPr>
          <a:xfrm>
            <a:off x="9620250" y="472440"/>
            <a:ext cx="1440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Patch size: 64</a:t>
            </a:r>
            <a:endParaRPr lang="en-US" sz="1200"/>
          </a:p>
          <a:p>
            <a:pPr algn="ctr"/>
            <a:r>
              <a:rPr lang="en-US" sz="1200"/>
              <a:t>Mask ratio: 0.75</a:t>
            </a:r>
            <a:endParaRPr lang="en-US" sz="1200"/>
          </a:p>
        </p:txBody>
      </p:sp>
      <p:sp>
        <p:nvSpPr>
          <p:cNvPr id="46" name="Text Box 45"/>
          <p:cNvSpPr txBox="1"/>
          <p:nvPr/>
        </p:nvSpPr>
        <p:spPr>
          <a:xfrm>
            <a:off x="8061960" y="472440"/>
            <a:ext cx="1440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Patch size: 32</a:t>
            </a:r>
            <a:endParaRPr lang="en-US" sz="1200"/>
          </a:p>
          <a:p>
            <a:pPr algn="ctr"/>
            <a:r>
              <a:rPr lang="en-US" sz="1200"/>
              <a:t>Mask ratio: 0.75</a:t>
            </a:r>
            <a:endParaRPr 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OB_B_A-14-22549AB-400-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1365" y="499745"/>
            <a:ext cx="2191229" cy="1440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31365" y="1939925"/>
            <a:ext cx="2190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Adenosis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386580" y="1939925"/>
            <a:ext cx="2186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Fibroadenoma</a:t>
            </a:r>
            <a:endParaRPr lang="en-US"/>
          </a:p>
        </p:txBody>
      </p:sp>
      <p:pic>
        <p:nvPicPr>
          <p:cNvPr id="7" name="Picture 6" descr="SOB_B_F-14-14134-400-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614" y="499745"/>
            <a:ext cx="2190750" cy="1440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733540" y="1939925"/>
            <a:ext cx="2190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Phyllodes tumor</a:t>
            </a:r>
            <a:endParaRPr lang="en-US"/>
          </a:p>
        </p:txBody>
      </p:sp>
      <p:pic>
        <p:nvPicPr>
          <p:cNvPr id="9" name="Picture 8" descr="SOB_B_PT-14-21998AB-400-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84" y="499745"/>
            <a:ext cx="2190750" cy="14400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084310" y="1939925"/>
            <a:ext cx="2190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Tubular adenoma</a:t>
            </a:r>
            <a:endParaRPr lang="en-US"/>
          </a:p>
        </p:txBody>
      </p:sp>
      <p:pic>
        <p:nvPicPr>
          <p:cNvPr id="11" name="Picture 10" descr="SOB_B_TA-14-16184-400-0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154" y="499745"/>
            <a:ext cx="2190750" cy="1440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031365" y="3853180"/>
            <a:ext cx="2191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Ductal carcinoma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376420" y="3853180"/>
            <a:ext cx="21971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Lobular carcinoma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6574155" y="3853180"/>
            <a:ext cx="2491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Mucinous carcinoma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9065260" y="3853180"/>
            <a:ext cx="2210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Papillary carcinoma</a:t>
            </a:r>
            <a:endParaRPr lang="en-US"/>
          </a:p>
        </p:txBody>
      </p:sp>
      <p:pic>
        <p:nvPicPr>
          <p:cNvPr id="16" name="Picture 15" descr="SOB_M_DC-14-10926-400-0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365" y="2413000"/>
            <a:ext cx="2191229" cy="1440000"/>
          </a:xfrm>
          <a:prstGeom prst="rect">
            <a:avLst/>
          </a:prstGeom>
        </p:spPr>
      </p:pic>
      <p:pic>
        <p:nvPicPr>
          <p:cNvPr id="17" name="Picture 16" descr="SOB_M_LC-14-12204-400-0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264" y="2413000"/>
            <a:ext cx="2190750" cy="1440000"/>
          </a:xfrm>
          <a:prstGeom prst="rect">
            <a:avLst/>
          </a:prstGeom>
        </p:spPr>
      </p:pic>
      <p:pic>
        <p:nvPicPr>
          <p:cNvPr id="18" name="Picture 17" descr="SOB_M_MC-14-10147-400-0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684" y="2413000"/>
            <a:ext cx="2190750" cy="1440000"/>
          </a:xfrm>
          <a:prstGeom prst="rect">
            <a:avLst/>
          </a:prstGeom>
        </p:spPr>
      </p:pic>
      <p:pic>
        <p:nvPicPr>
          <p:cNvPr id="19" name="Picture 18" descr="SOB_M_PC-14-12465-400-0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104" y="2413000"/>
            <a:ext cx="2210435" cy="144000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826770" y="1035685"/>
            <a:ext cx="1204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Benign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826770" y="2948940"/>
            <a:ext cx="1204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Malignant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hart 3"/>
          <p:cNvGraphicFramePr/>
          <p:nvPr/>
        </p:nvGraphicFramePr>
        <p:xfrm>
          <a:off x="211455" y="15697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5697855" y="15697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WPS Presentation</Application>
  <PresentationFormat>Widescreen</PresentationFormat>
  <Paragraphs>406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Helvetica Neue</vt:lpstr>
      <vt:lpstr>微软雅黑</vt:lpstr>
      <vt:lpstr>汉仪旗黑</vt:lpstr>
      <vt:lpstr>Arial Unicode MS</vt:lpstr>
      <vt:lpstr>Calibri Light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zongfan</dc:creator>
  <cp:lastModifiedBy>zongfan</cp:lastModifiedBy>
  <cp:revision>11</cp:revision>
  <dcterms:created xsi:type="dcterms:W3CDTF">2022-12-12T21:34:27Z</dcterms:created>
  <dcterms:modified xsi:type="dcterms:W3CDTF">2022-12-12T21:34:27Z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1033-3.1.4.5932</vt:lpwstr>
  </property>
</Properties>
</file>